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1" r:id="rId1"/>
  </p:sldMasterIdLst>
  <p:sldIdLst>
    <p:sldId id="256" r:id="rId2"/>
    <p:sldId id="257" r:id="rId3"/>
    <p:sldId id="263" r:id="rId4"/>
    <p:sldId id="258" r:id="rId5"/>
    <p:sldId id="259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60" r:id="rId23"/>
    <p:sldId id="261" r:id="rId24"/>
    <p:sldId id="262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94" d="100"/>
          <a:sy n="94" d="100"/>
        </p:scale>
        <p:origin x="28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49101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71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4232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7852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6701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7358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8030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1516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5684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87604"/>
            <a:ext cx="8534400" cy="106940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1" y="1547446"/>
            <a:ext cx="10268491" cy="4031029"/>
          </a:xfrm>
        </p:spPr>
        <p:txBody>
          <a:bodyPr anchor="t" anchorCtr="0"/>
          <a:lstStyle>
            <a:lvl1pPr>
              <a:defRPr sz="3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240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6416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630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411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979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3468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81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07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7000"/>
                <a:hueMod val="92000"/>
                <a:satMod val="169000"/>
                <a:lumMod val="164000"/>
              </a:schemeClr>
            </a:gs>
            <a:gs pos="35000">
              <a:schemeClr val="bg2">
                <a:lumMod val="7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2654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  <p:sldLayoutId id="2147483887" r:id="rId16"/>
    <p:sldLayoutId id="214748388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192QFow8-n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DiJj9i4Uw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History and Concepts of Drug Courts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805680"/>
            <a:ext cx="4078208" cy="128016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Attorney Paul Stenzel</a:t>
            </a:r>
          </a:p>
          <a:p>
            <a:r>
              <a:rPr lang="en-US" dirty="0" smtClean="0"/>
              <a:t>Forest County Potawatomi Law Day</a:t>
            </a:r>
          </a:p>
          <a:p>
            <a:r>
              <a:rPr lang="en-US" dirty="0" smtClean="0"/>
              <a:t>January 26, 2017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16000" y="4409440"/>
            <a:ext cx="6319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Forest County Potawatomi Tribal Court</a:t>
            </a:r>
          </a:p>
          <a:p>
            <a:r>
              <a:rPr lang="en-US" dirty="0" smtClean="0"/>
              <a:t>Paul Stenzel</a:t>
            </a:r>
          </a:p>
          <a:p>
            <a:r>
              <a:rPr lang="en-US" dirty="0" smtClean="0"/>
              <a:t>January 26,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54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Drug courts save money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/>
              <a:t>FACT: Nationwide, for every $1.00 invested in Drug Court, taxpayers save as much as $3.36 in avoided criminal justice costs alone.</a:t>
            </a:r>
          </a:p>
          <a:p>
            <a:pPr fontAlgn="base"/>
            <a:r>
              <a:rPr lang="en-US" dirty="0"/>
              <a:t>FACT: When considering other cost offsets such as savings from reduced victimization and healthcare service utilization, studies have shown benefits range up to $27 for every $1 invested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252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/>
              <a:t>FACT: Drug Courts produce cost savings ranging from $3,000 to $13,000 per client. These cost savings reflect reduced prison costs, reduced revolving-door arrests and trials, and reduced victimization.</a:t>
            </a:r>
          </a:p>
          <a:p>
            <a:pPr fontAlgn="base"/>
            <a:r>
              <a:rPr lang="en-US" dirty="0"/>
              <a:t>FACT: In 2007, for every Federal dollar invested in Drug Court, $9.00 was leveraged in state funding.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770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387604"/>
            <a:ext cx="9518567" cy="1069407"/>
          </a:xfrm>
        </p:spPr>
        <p:txBody>
          <a:bodyPr/>
          <a:lstStyle/>
          <a:p>
            <a:r>
              <a:rPr lang="en-US" dirty="0" smtClean="0"/>
              <a:t>Drug courts ensure compliance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/>
              <a:t>FACT: Unless substance abusing/addicted offenders are regularly supervised by a judge and held accountable, 70% drop out of treatment prematurely.</a:t>
            </a:r>
          </a:p>
          <a:p>
            <a:pPr fontAlgn="base"/>
            <a:r>
              <a:rPr lang="en-US" dirty="0"/>
              <a:t>FACT: Drug Courts provide more comprehensive and closer supervision than other community-based supervision programs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6475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387604"/>
            <a:ext cx="9518567" cy="1069407"/>
          </a:xfrm>
        </p:spPr>
        <p:txBody>
          <a:bodyPr/>
          <a:lstStyle/>
          <a:p>
            <a:r>
              <a:rPr lang="en-US" dirty="0" smtClean="0"/>
              <a:t>Drug courts ensure compliance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FACT: Drug Courts are six times more likely to keep offenders in treatment long enough for them to get better.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0648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148" y="1840819"/>
            <a:ext cx="10268491" cy="4031029"/>
          </a:xfrm>
        </p:spPr>
        <p:txBody>
          <a:bodyPr/>
          <a:lstStyle/>
          <a:p>
            <a:r>
              <a:rPr lang="en-US" dirty="0" smtClean="0"/>
              <a:t>Combination of judicial oversight, accountability, treatment and incentives led to tremendous success of drug courts.</a:t>
            </a:r>
          </a:p>
          <a:p>
            <a:endParaRPr lang="en-US" dirty="0"/>
          </a:p>
        </p:txBody>
      </p:sp>
      <p:pic>
        <p:nvPicPr>
          <p:cNvPr id="2050" name="Picture 2" descr="http://www.nadcp.org/sites/default/files/nadcp/Perry%20People%20Cover%202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7512" y="3501877"/>
            <a:ext cx="2381250" cy="223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15553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1" y="1547446"/>
            <a:ext cx="10445000" cy="481725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This model, called Problem-Solving Courts, went into other areas:</a:t>
            </a:r>
          </a:p>
          <a:p>
            <a:r>
              <a:rPr lang="en-US" dirty="0" smtClean="0"/>
              <a:t>Mental Health Court</a:t>
            </a:r>
          </a:p>
          <a:p>
            <a:r>
              <a:rPr lang="en-US" dirty="0" smtClean="0"/>
              <a:t>Community Court</a:t>
            </a:r>
          </a:p>
          <a:p>
            <a:r>
              <a:rPr lang="en-US" dirty="0" smtClean="0"/>
              <a:t>Domestic Violence Court</a:t>
            </a:r>
          </a:p>
          <a:p>
            <a:r>
              <a:rPr lang="en-US" dirty="0" smtClean="0"/>
              <a:t>Gambling Court</a:t>
            </a:r>
          </a:p>
          <a:p>
            <a:r>
              <a:rPr lang="en-US" dirty="0" smtClean="0"/>
              <a:t>Truancy Court</a:t>
            </a:r>
          </a:p>
          <a:p>
            <a:r>
              <a:rPr lang="en-US" dirty="0" smtClean="0"/>
              <a:t>Gun Court</a:t>
            </a:r>
          </a:p>
          <a:p>
            <a:r>
              <a:rPr lang="en-US" dirty="0" smtClean="0"/>
              <a:t>Homeless Court  - - - - - - and many others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653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 key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smtClean="0"/>
              <a:t>Drug </a:t>
            </a:r>
            <a:r>
              <a:rPr lang="en-US" dirty="0"/>
              <a:t>Courts integrate alcohol and other drug treatment services with justice system case processing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5580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 key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2. Using a non adversarial approach, prosecution and defense counsel promote public safety while protecting participants' due process rights. </a:t>
            </a:r>
          </a:p>
        </p:txBody>
      </p:sp>
    </p:spTree>
    <p:extLst>
      <p:ext uri="{BB962C8B-B14F-4D97-AF65-F5344CB8AC3E}">
        <p14:creationId xmlns:p14="http://schemas.microsoft.com/office/powerpoint/2010/main" val="4073212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 key components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3. Eligible participants are identified early and promptly placed in the drug court program. </a:t>
            </a:r>
          </a:p>
        </p:txBody>
      </p:sp>
    </p:spTree>
    <p:extLst>
      <p:ext uri="{BB962C8B-B14F-4D97-AF65-F5344CB8AC3E}">
        <p14:creationId xmlns:p14="http://schemas.microsoft.com/office/powerpoint/2010/main" val="22077500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 key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 Drug courts provide access to a continuum of alcohol, drug, and other related treatment and rehabilitation services. </a:t>
            </a:r>
          </a:p>
        </p:txBody>
      </p:sp>
    </p:spTree>
    <p:extLst>
      <p:ext uri="{BB962C8B-B14F-4D97-AF65-F5344CB8AC3E}">
        <p14:creationId xmlns:p14="http://schemas.microsoft.com/office/powerpoint/2010/main" val="588068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1" y="1547446"/>
            <a:ext cx="10745789" cy="4325034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Drug courts are about 25 years old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First drug court was in Miami, FL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At the time in Miami, 70% of arrests were drug related or had a drug component.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Traditional method: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Criminal conduct-</a:t>
            </a:r>
            <a:r>
              <a:rPr lang="en-US" dirty="0" smtClean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n-US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arrestprosecutionpunishrelease</a:t>
            </a:r>
            <a:endParaRPr lang="en-US" dirty="0" smtClean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chemeClr val="tx1"/>
                </a:solidFill>
                <a:sym typeface="Wingdings" panose="05000000000000000000" pitchFamily="2" charset="2"/>
              </a:rPr>
              <a:t>REPEAT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54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 key components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5. Abstinence </a:t>
            </a:r>
            <a:r>
              <a:rPr lang="en-US" dirty="0"/>
              <a:t>is monitored by frequent alcohol and other drug </a:t>
            </a:r>
            <a:r>
              <a:rPr lang="en-US" dirty="0" smtClean="0"/>
              <a:t>testing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07110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 key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6. A coordinated strategy governs </a:t>
            </a:r>
            <a:r>
              <a:rPr lang="en-US" dirty="0" smtClean="0"/>
              <a:t>drug </a:t>
            </a:r>
            <a:r>
              <a:rPr lang="en-US" dirty="0"/>
              <a:t>court responses to </a:t>
            </a:r>
            <a:r>
              <a:rPr lang="en-US" dirty="0" smtClean="0"/>
              <a:t>participants’ </a:t>
            </a:r>
            <a:r>
              <a:rPr lang="en-US" dirty="0"/>
              <a:t>compliance. </a:t>
            </a:r>
          </a:p>
        </p:txBody>
      </p:sp>
    </p:spTree>
    <p:extLst>
      <p:ext uri="{BB962C8B-B14F-4D97-AF65-F5344CB8AC3E}">
        <p14:creationId xmlns:p14="http://schemas.microsoft.com/office/powerpoint/2010/main" val="42001108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 key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7. Ongoing judicial interaction with each drug court participant </a:t>
            </a:r>
            <a:r>
              <a:rPr lang="en-US" dirty="0" smtClean="0"/>
              <a:t>is essential.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8426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 key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8. Monitoring and </a:t>
            </a:r>
            <a:r>
              <a:rPr lang="en-US" dirty="0" smtClean="0"/>
              <a:t>evaluation measure </a:t>
            </a:r>
            <a:r>
              <a:rPr lang="en-US" dirty="0"/>
              <a:t>the achievement of program </a:t>
            </a:r>
            <a:r>
              <a:rPr lang="en-US" dirty="0" smtClean="0"/>
              <a:t>goals </a:t>
            </a:r>
            <a:r>
              <a:rPr lang="en-US" dirty="0"/>
              <a:t>and gauge effectiveness.</a:t>
            </a:r>
          </a:p>
        </p:txBody>
      </p:sp>
    </p:spTree>
    <p:extLst>
      <p:ext uri="{BB962C8B-B14F-4D97-AF65-F5344CB8AC3E}">
        <p14:creationId xmlns:p14="http://schemas.microsoft.com/office/powerpoint/2010/main" val="10928637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 key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9. </a:t>
            </a:r>
            <a:r>
              <a:rPr lang="en-US" dirty="0" smtClean="0"/>
              <a:t>Continuing </a:t>
            </a:r>
            <a:r>
              <a:rPr lang="en-US" dirty="0"/>
              <a:t>interdisciplinary education promotes effective drug </a:t>
            </a:r>
            <a:r>
              <a:rPr lang="en-US" dirty="0" smtClean="0"/>
              <a:t>court </a:t>
            </a:r>
            <a:r>
              <a:rPr lang="en-US" dirty="0"/>
              <a:t>planning, implementation, and operations. </a:t>
            </a:r>
          </a:p>
        </p:txBody>
      </p:sp>
    </p:spTree>
    <p:extLst>
      <p:ext uri="{BB962C8B-B14F-4D97-AF65-F5344CB8AC3E}">
        <p14:creationId xmlns:p14="http://schemas.microsoft.com/office/powerpoint/2010/main" val="36022794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 key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10. Forging partnerships among drug courts, public </a:t>
            </a:r>
            <a:r>
              <a:rPr lang="en-US" dirty="0" smtClean="0"/>
              <a:t>agencies, community-based </a:t>
            </a:r>
            <a:r>
              <a:rPr lang="en-US" dirty="0"/>
              <a:t>organizations generates </a:t>
            </a:r>
            <a:r>
              <a:rPr lang="en-US" dirty="0" smtClean="0"/>
              <a:t>local support </a:t>
            </a:r>
            <a:r>
              <a:rPr lang="en-US" dirty="0"/>
              <a:t>and enhances </a:t>
            </a:r>
            <a:r>
              <a:rPr lang="en-US" dirty="0" smtClean="0"/>
              <a:t>drug </a:t>
            </a:r>
            <a:r>
              <a:rPr lang="en-US" dirty="0"/>
              <a:t>court </a:t>
            </a:r>
            <a:r>
              <a:rPr lang="en-US" dirty="0" smtClean="0"/>
              <a:t>effectiveness.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7781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Excerpt from 2015 Parade of Transformation – (If time) – Hopi tribal member (start at 7:40)</a:t>
            </a:r>
          </a:p>
          <a:p>
            <a:r>
              <a:rPr lang="en-US">
                <a:hlinkClick r:id="rId2"/>
              </a:rPr>
              <a:t>https</a:t>
            </a:r>
            <a:r>
              <a:rPr lang="en-US">
                <a:hlinkClick r:id="rId2"/>
              </a:rPr>
              <a:t>://</a:t>
            </a:r>
            <a:r>
              <a:rPr lang="en-US" smtClean="0">
                <a:hlinkClick r:id="rId2"/>
              </a:rPr>
              <a:t>www.youtube.com/watch?v=192QFow8-nI</a:t>
            </a:r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517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Image result for one definition of insanity is to do the same thi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1374" y="1801019"/>
            <a:ext cx="6579351" cy="4255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517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This method wasn’t working.</a:t>
            </a:r>
          </a:p>
          <a:p>
            <a:r>
              <a:rPr lang="en-US" dirty="0" smtClean="0"/>
              <a:t>Recognition of the need to treat the underlying problem: drug addiction.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Incarceration / punitive measures were not treating the underlying problem.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Drug Court: The Beginning:</a:t>
            </a:r>
          </a:p>
          <a:p>
            <a:endParaRPr lang="en-US" dirty="0" smtClean="0"/>
          </a:p>
          <a:p>
            <a:r>
              <a:rPr lang="en-US" dirty="0">
                <a:solidFill>
                  <a:srgbClr val="FFFF00"/>
                </a:solidFill>
                <a:hlinkClick r:id="rId2"/>
              </a:rPr>
              <a:t>https://</a:t>
            </a:r>
            <a:r>
              <a:rPr lang="en-US" dirty="0" smtClean="0">
                <a:solidFill>
                  <a:srgbClr val="FFFF00"/>
                </a:solidFill>
                <a:hlinkClick r:id="rId2"/>
              </a:rPr>
              <a:t>www.youtube.com/watch?v=GDiJj9i4Uws</a:t>
            </a:r>
            <a:endParaRPr lang="en-US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92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drug courts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1655730"/>
            <a:ext cx="10517188" cy="4335996"/>
          </a:xfrm>
        </p:spPr>
        <p:txBody>
          <a:bodyPr>
            <a:normAutofit/>
          </a:bodyPr>
          <a:lstStyle/>
          <a:p>
            <a:r>
              <a:rPr lang="en-US" dirty="0" smtClean="0"/>
              <a:t>For minimum of one year, participants are:</a:t>
            </a:r>
          </a:p>
          <a:p>
            <a:pPr fontAlgn="base"/>
            <a:r>
              <a:rPr lang="en-US" dirty="0"/>
              <a:t>provided with intensive treatment and other services they require to get and stay clean and sober;</a:t>
            </a:r>
          </a:p>
          <a:p>
            <a:pPr fontAlgn="base"/>
            <a:r>
              <a:rPr lang="en-US" dirty="0"/>
              <a:t>held accountable by the Drug Court judge for meeting their obligations to the court, society, themselves and their families;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55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/>
              <a:t>regularly and randomly tested for drug use;</a:t>
            </a:r>
          </a:p>
          <a:p>
            <a:pPr fontAlgn="base"/>
            <a:r>
              <a:rPr lang="en-US" dirty="0"/>
              <a:t>required to appear in court frequently so that the judge may review their progress; and</a:t>
            </a:r>
          </a:p>
          <a:p>
            <a:pPr fontAlgn="base"/>
            <a:r>
              <a:rPr lang="en-US" dirty="0"/>
              <a:t>rewarded for doing well or sanctioned when they do not live up to their obligations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352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eligible?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Eligibility varies by court</a:t>
            </a:r>
          </a:p>
          <a:p>
            <a:r>
              <a:rPr lang="en-US" dirty="0" smtClean="0"/>
              <a:t>Usually, but not always, non-violent offenders</a:t>
            </a:r>
          </a:p>
          <a:p>
            <a:r>
              <a:rPr lang="en-US" dirty="0" smtClean="0"/>
              <a:t>Adult and juveniles</a:t>
            </a:r>
          </a:p>
          <a:p>
            <a:r>
              <a:rPr lang="en-US" dirty="0" smtClean="0"/>
              <a:t>All types of drugs and alcohol</a:t>
            </a:r>
          </a:p>
          <a:p>
            <a:r>
              <a:rPr lang="en-US" dirty="0" smtClean="0"/>
              <a:t>Latest trend is toward high risk/high need.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675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DRUG COURTS reduce 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1" y="1547446"/>
            <a:ext cx="10709694" cy="4636786"/>
          </a:xfrm>
        </p:spPr>
        <p:txBody>
          <a:bodyPr>
            <a:normAutofit fontScale="92500"/>
          </a:bodyPr>
          <a:lstStyle/>
          <a:p>
            <a:pPr fontAlgn="base"/>
            <a:r>
              <a:rPr lang="en-US" dirty="0"/>
              <a:t>FACT: Nationwide, 75% of Drug Court graduates remain arrest-free at least two years after leaving the program.</a:t>
            </a:r>
          </a:p>
          <a:p>
            <a:pPr fontAlgn="base"/>
            <a:r>
              <a:rPr lang="en-US" dirty="0"/>
              <a:t>FACT: Rigorous studies examining long-term outcomes of individual Drug Courts have found that reductions in crime last at least 3 years and can endure for over 14 years.</a:t>
            </a:r>
          </a:p>
          <a:p>
            <a:pPr fontAlgn="base"/>
            <a:r>
              <a:rPr lang="en-US" dirty="0"/>
              <a:t>FACT: The most rigorous and conservative scientific “meta-analyses” have all concluded that Drug Courts significantly reduce crime as much as 45 percent more than other sentencing options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976523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2221</TotalTime>
  <Words>792</Words>
  <Application>Microsoft Office PowerPoint</Application>
  <PresentationFormat>Widescreen</PresentationFormat>
  <Paragraphs>77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Century Gothic</vt:lpstr>
      <vt:lpstr>Wingdings</vt:lpstr>
      <vt:lpstr>Wingdings 3</vt:lpstr>
      <vt:lpstr>Slice</vt:lpstr>
      <vt:lpstr>History and Concepts of Drug Courts</vt:lpstr>
      <vt:lpstr>PowerPoint Presentation</vt:lpstr>
      <vt:lpstr>PowerPoint Presentation</vt:lpstr>
      <vt:lpstr>PowerPoint Presentation</vt:lpstr>
      <vt:lpstr>PowerPoint Presentation</vt:lpstr>
      <vt:lpstr>How drug courts work</vt:lpstr>
      <vt:lpstr>PowerPoint Presentation</vt:lpstr>
      <vt:lpstr>WHO is eligible?</vt:lpstr>
      <vt:lpstr>DRUG COURTS reduce crime</vt:lpstr>
      <vt:lpstr>Drug courts save money</vt:lpstr>
      <vt:lpstr>PowerPoint Presentation</vt:lpstr>
      <vt:lpstr>Drug courts ensure compliance</vt:lpstr>
      <vt:lpstr>Drug courts ensure compliance</vt:lpstr>
      <vt:lpstr>PowerPoint Presentation</vt:lpstr>
      <vt:lpstr>PowerPoint Presentation</vt:lpstr>
      <vt:lpstr>10 key components</vt:lpstr>
      <vt:lpstr>10 key components</vt:lpstr>
      <vt:lpstr>10 key components </vt:lpstr>
      <vt:lpstr>10 key components</vt:lpstr>
      <vt:lpstr>10 key components </vt:lpstr>
      <vt:lpstr>10 key components</vt:lpstr>
      <vt:lpstr>10 key components</vt:lpstr>
      <vt:lpstr>10 key components</vt:lpstr>
      <vt:lpstr>10 key components</vt:lpstr>
      <vt:lpstr>10 key components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and Concepts of Drug Courts</dc:title>
  <dc:creator>Paul Stenzel</dc:creator>
  <cp:lastModifiedBy>Paul Stenzel</cp:lastModifiedBy>
  <cp:revision>11</cp:revision>
  <dcterms:created xsi:type="dcterms:W3CDTF">2017-01-17T13:34:18Z</dcterms:created>
  <dcterms:modified xsi:type="dcterms:W3CDTF">2017-01-19T02:36:10Z</dcterms:modified>
</cp:coreProperties>
</file>